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6" r:id="rId2"/>
    <p:sldId id="313" r:id="rId3"/>
    <p:sldId id="314" r:id="rId4"/>
    <p:sldId id="315" r:id="rId5"/>
    <p:sldId id="316" r:id="rId6"/>
    <p:sldId id="312" r:id="rId7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8925" autoAdjust="0"/>
  </p:normalViewPr>
  <p:slideViewPr>
    <p:cSldViewPr>
      <p:cViewPr>
        <p:scale>
          <a:sx n="70" d="100"/>
          <a:sy n="70" d="100"/>
        </p:scale>
        <p:origin x="-116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0A046-CF46-432F-ADC0-DAA7B519955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BDD1F-83F1-4B4B-AEA6-07B536187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186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BDD1F-83F1-4B4B-AEA6-07B5361872A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CCD9D-7716-4819-B46B-25ADF39C73B8}" type="datetimeFigureOut">
              <a:rPr lang="en-US" smtClean="0"/>
              <a:pPr/>
              <a:t>25-Jan-21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1BECA-7825-4689-A1C4-7A863E71A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304800" y="1828800"/>
            <a:ext cx="85344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886554" y="5038130"/>
            <a:ext cx="532229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i-IN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ctr"/>
            <a:r>
              <a:rPr lang="hi-IN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प्रस्तुतकर्ता- प्रा. डॉ. माधव मुंडकर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Picture 3" descr="F:\mundkar college\night college logo\khanji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81000"/>
            <a:ext cx="1295400" cy="1447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Home\Desktop\IMG-20160213-WA0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04800"/>
            <a:ext cx="1447800" cy="12954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447800" y="457200"/>
            <a:ext cx="60198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“ Work is Worship”</a:t>
            </a:r>
          </a:p>
          <a:p>
            <a:pPr algn="ctr"/>
            <a:r>
              <a:rPr lang="en-US" sz="1400" b="1" dirty="0" err="1" smtClean="0">
                <a:solidFill>
                  <a:schemeClr val="accent5">
                    <a:lumMod val="50000"/>
                  </a:schemeClr>
                </a:solidFill>
              </a:rPr>
              <a:t>Deshbhakt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5">
                    <a:lumMod val="50000"/>
                  </a:schemeClr>
                </a:solidFill>
              </a:rPr>
              <a:t>Babasaheb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5">
                    <a:lumMod val="50000"/>
                  </a:schemeClr>
                </a:solidFill>
              </a:rPr>
              <a:t>Bhausaheb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5">
                    <a:lumMod val="50000"/>
                  </a:schemeClr>
                </a:solidFill>
              </a:rPr>
              <a:t>Khanjire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5">
                    <a:lumMod val="50000"/>
                  </a:schemeClr>
                </a:solidFill>
              </a:rPr>
              <a:t>Shikshan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5">
                    <a:lumMod val="50000"/>
                  </a:schemeClr>
                </a:solidFill>
              </a:rPr>
              <a:t>Sanstha’s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2700" b="1" dirty="0" smtClean="0">
                <a:solidFill>
                  <a:schemeClr val="tx2">
                    <a:lumMod val="75000"/>
                  </a:schemeClr>
                </a:solidFill>
              </a:rPr>
              <a:t>NIGHT COLLEGE OF ARTS &amp;COMMERCE,</a:t>
            </a:r>
            <a:br>
              <a:rPr lang="en-US" sz="27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700" b="1" dirty="0" smtClean="0">
                <a:solidFill>
                  <a:schemeClr val="tx2">
                    <a:lumMod val="75000"/>
                  </a:schemeClr>
                </a:solidFill>
              </a:rPr>
              <a:t> ICHALKARANJI</a:t>
            </a:r>
            <a:r>
              <a:rPr lang="en-US" sz="27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2700" dirty="0"/>
          </a:p>
        </p:txBody>
      </p:sp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53400" cy="1527175"/>
          </a:xfrm>
        </p:spPr>
        <p:txBody>
          <a:bodyPr>
            <a:normAutofit fontScale="90000"/>
          </a:bodyPr>
          <a:lstStyle/>
          <a:p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/>
            </a:r>
            <a:br>
              <a:rPr lang="hi-IN" b="1" dirty="0" smtClean="0"/>
            </a:br>
            <a:r>
              <a:rPr lang="en-US" b="1" dirty="0" smtClean="0"/>
              <a:t>Department of Hindi </a:t>
            </a:r>
            <a:br>
              <a:rPr lang="en-US" b="1" dirty="0" smtClean="0"/>
            </a:br>
            <a:r>
              <a:rPr lang="en-US" b="1" dirty="0" smtClean="0"/>
              <a:t>Class B.A.I Year</a:t>
            </a:r>
            <a:r>
              <a:rPr lang="hi-IN" b="1" dirty="0" smtClean="0"/>
              <a:t/>
            </a:r>
            <a:br>
              <a:rPr lang="hi-IN" b="1" dirty="0" smtClean="0"/>
            </a:br>
            <a:r>
              <a:rPr lang="hi-IN" b="1" dirty="0" smtClean="0"/>
              <a:t> </a:t>
            </a:r>
            <a:br>
              <a:rPr lang="hi-IN" b="1" dirty="0" smtClean="0"/>
            </a:br>
            <a:r>
              <a:rPr lang="hi-IN" b="1" dirty="0" smtClean="0">
                <a:solidFill>
                  <a:srgbClr val="FF0000"/>
                </a:solidFill>
              </a:rPr>
              <a:t>व्याकरण - कारक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C:\Users\Home\Desktop\IMG-20160213-WA0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57200"/>
            <a:ext cx="14478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u="sng" dirty="0" smtClean="0">
                <a:solidFill>
                  <a:srgbClr val="FF0000"/>
                </a:solidFill>
              </a:rPr>
              <a:t>कारक की परिभाषा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संज्ञा या सर्वनाम के जिस रूप से वाक्य के अन्य शब्दों के साथ उनका (संज्ञा या सर्वनाम का) सम्बन्ध सूचित हो, उसे (उस रूप को) ‘कारक’ कहते हैं।</a:t>
            </a:r>
          </a:p>
          <a:p>
            <a:r>
              <a:rPr lang="hi-IN" b="1" dirty="0" smtClean="0"/>
              <a:t>अथवा-</a:t>
            </a:r>
            <a:r>
              <a:rPr lang="hi-IN" dirty="0" smtClean="0"/>
              <a:t> संज्ञा या सर्वनाम के जिस रूप से उनका (संज्ञा या सर्वनाम का) क्रिया से सम्बन्ध सूचित हो, उसे (उस रूप को) ‘कारक’ कहते हैं।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कारक के भेद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हिन्दी में कारको की संख्या आठ है-</a:t>
            </a:r>
            <a:br>
              <a:rPr lang="hi-IN" dirty="0" smtClean="0"/>
            </a:br>
            <a:r>
              <a:rPr lang="hi-IN" b="1" dirty="0" smtClean="0"/>
              <a:t>(1) कर्ता कारक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(2)</a:t>
            </a:r>
            <a:r>
              <a:rPr lang="hi-IN" b="1" dirty="0" smtClean="0"/>
              <a:t> कर्म कारक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(3)</a:t>
            </a:r>
            <a:r>
              <a:rPr lang="hi-IN" b="1" dirty="0" smtClean="0"/>
              <a:t> करण कारक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(4)</a:t>
            </a:r>
            <a:r>
              <a:rPr lang="hi-IN" b="1" dirty="0" smtClean="0"/>
              <a:t> सम्प्रदान कारक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(5)</a:t>
            </a:r>
            <a:r>
              <a:rPr lang="hi-IN" b="1" dirty="0" smtClean="0"/>
              <a:t> अपादान कारक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(6)</a:t>
            </a:r>
            <a:r>
              <a:rPr lang="hi-IN" b="1" dirty="0" smtClean="0"/>
              <a:t> सम्बन्ध कारक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(7)</a:t>
            </a:r>
            <a:r>
              <a:rPr lang="hi-IN" b="1" dirty="0" smtClean="0"/>
              <a:t> अधिकरण कारक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(8)</a:t>
            </a:r>
            <a:r>
              <a:rPr lang="hi-IN" b="1" dirty="0" smtClean="0"/>
              <a:t> संबोधन कारक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sz="3100" dirty="0" smtClean="0">
                <a:solidFill>
                  <a:schemeClr val="accent6">
                    <a:lumMod val="75000"/>
                  </a:schemeClr>
                </a:solidFill>
              </a:rPr>
              <a:t>कारकों की पहचान के चिह्न व लक्षण निम्न प्रकार हैं-</a:t>
            </a:r>
            <a:r>
              <a:rPr lang="hi-IN" dirty="0" smtClean="0"/>
              <a:t/>
            </a:r>
            <a:br>
              <a:rPr lang="hi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dirty="0" smtClean="0"/>
              <a:t>  </a:t>
            </a:r>
            <a:r>
              <a:rPr lang="hi-IN" dirty="0" smtClean="0">
                <a:solidFill>
                  <a:srgbClr val="FF0000"/>
                </a:solidFill>
              </a:rPr>
              <a:t>कारक            लक्षण                   कारक-चिह्न</a:t>
            </a:r>
          </a:p>
          <a:p>
            <a:pPr>
              <a:buNone/>
            </a:pPr>
            <a:r>
              <a:rPr lang="hi-IN" dirty="0" smtClean="0"/>
              <a:t>           </a:t>
            </a:r>
          </a:p>
          <a:p>
            <a:pPr>
              <a:buNone/>
            </a:pPr>
            <a:r>
              <a:rPr lang="hi-IN" dirty="0" smtClean="0"/>
              <a:t>(1) कर्ता         जो काम करें                ने</a:t>
            </a:r>
          </a:p>
          <a:p>
            <a:pPr>
              <a:buNone/>
            </a:pPr>
            <a:r>
              <a:rPr lang="hi-IN" dirty="0" smtClean="0"/>
              <a:t>(2) कर्म         जिस पर क्रिया का फल पड़े    को</a:t>
            </a:r>
          </a:p>
          <a:p>
            <a:pPr>
              <a:buNone/>
            </a:pPr>
            <a:r>
              <a:rPr lang="hi-IN" dirty="0" smtClean="0"/>
              <a:t>(3) करण        काम करने (क्रिया) का साधन  से, के द्वारा</a:t>
            </a:r>
          </a:p>
          <a:p>
            <a:pPr>
              <a:buNone/>
            </a:pPr>
            <a:r>
              <a:rPr lang="hi-IN" dirty="0" smtClean="0"/>
              <a:t>(4) सम्प्रदान     जिसके लिए किया की जाए    को,के लिए</a:t>
            </a:r>
          </a:p>
          <a:p>
            <a:pPr>
              <a:buNone/>
            </a:pPr>
            <a:r>
              <a:rPr lang="hi-IN" dirty="0" smtClean="0"/>
              <a:t>(5) अपादान      जिससे कोई वस्तु अलग हो    से(अलग के अर्थ में)</a:t>
            </a:r>
          </a:p>
          <a:p>
            <a:pPr>
              <a:buNone/>
            </a:pPr>
            <a:r>
              <a:rPr lang="hi-IN" dirty="0" smtClean="0"/>
              <a:t>(6) सम्बन्ध      जो एक शब्द का दूसरे से      का, की, के, रा, री, </a:t>
            </a:r>
          </a:p>
          <a:p>
            <a:pPr>
              <a:buNone/>
            </a:pPr>
            <a:r>
              <a:rPr lang="hi-IN" dirty="0" smtClean="0"/>
              <a:t>                सम्बन्ध जोड़े</a:t>
            </a:r>
          </a:p>
          <a:p>
            <a:pPr>
              <a:buNone/>
            </a:pPr>
            <a:r>
              <a:rPr lang="hi-IN" dirty="0" smtClean="0"/>
              <a:t>(7) अधिकरण    जो क्रिया का आधार हो        में, पर</a:t>
            </a:r>
          </a:p>
          <a:p>
            <a:pPr>
              <a:buNone/>
            </a:pPr>
            <a:r>
              <a:rPr lang="hi-IN" dirty="0" smtClean="0"/>
              <a:t>(8) सम्बोधन     जिससे किसी को पुकारा जाये   हे! अरे! हो! अजी!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sz="3600" dirty="0" smtClean="0">
                <a:solidFill>
                  <a:srgbClr val="FF0000"/>
                </a:solidFill>
              </a:rPr>
              <a:t>हिन्दी में कारक चिन्ह स्मरण करने के लिए </a:t>
            </a:r>
            <a:br>
              <a:rPr lang="hi-IN" sz="3600" dirty="0" smtClean="0">
                <a:solidFill>
                  <a:srgbClr val="FF0000"/>
                </a:solidFill>
              </a:rPr>
            </a:br>
            <a:r>
              <a:rPr lang="hi-IN" sz="3600" dirty="0" smtClean="0">
                <a:solidFill>
                  <a:srgbClr val="FF0000"/>
                </a:solidFill>
              </a:rPr>
              <a:t>इस पद की रचना की गई हैं-</a:t>
            </a:r>
            <a:r>
              <a:rPr lang="hi-IN" dirty="0" smtClean="0"/>
              <a:t/>
            </a:r>
            <a:br>
              <a:rPr lang="hi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buNone/>
            </a:pPr>
            <a:endParaRPr lang="hi-IN" dirty="0" smtClean="0"/>
          </a:p>
          <a:p>
            <a:endParaRPr lang="hi-IN" dirty="0" smtClean="0"/>
          </a:p>
          <a:p>
            <a:pPr algn="ctr">
              <a:buNone/>
            </a:pPr>
            <a:r>
              <a:rPr lang="hi-IN" dirty="0" smtClean="0"/>
              <a:t> </a:t>
            </a:r>
          </a:p>
          <a:p>
            <a:pPr algn="ctr">
              <a:buNone/>
            </a:pPr>
            <a:r>
              <a:rPr lang="hi-IN" dirty="0" smtClean="0"/>
              <a:t> </a:t>
            </a:r>
            <a:r>
              <a:rPr lang="hi-IN" sz="2800" dirty="0" smtClean="0"/>
              <a:t>कर्ता ने अरु कर्म को, करण रीति से जान। </a:t>
            </a:r>
          </a:p>
          <a:p>
            <a:pPr algn="ctr">
              <a:buNone/>
            </a:pPr>
            <a:r>
              <a:rPr lang="hi-IN" sz="2800" dirty="0" smtClean="0"/>
              <a:t>संप्रदान को, के लिए, अपादान से मान।।</a:t>
            </a:r>
          </a:p>
          <a:p>
            <a:pPr algn="ctr">
              <a:buNone/>
            </a:pPr>
            <a:r>
              <a:rPr lang="hi-IN" sz="2800" dirty="0" smtClean="0"/>
              <a:t>  का, के, की, संबंध हैं, अधिकरणादिक में मान। </a:t>
            </a:r>
          </a:p>
          <a:p>
            <a:pPr algn="ctr">
              <a:buNone/>
            </a:pPr>
            <a:r>
              <a:rPr lang="hi-IN" sz="2800" dirty="0" smtClean="0"/>
              <a:t>  रे ! हे ! हो ! संबोधन, मित्र धरहु यह ध्यान।।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Thanks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8915400" cy="6629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8229600" y="4648200"/>
            <a:ext cx="5334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i-IN" sz="7200" dirty="0" smtClean="0">
                <a:solidFill>
                  <a:schemeClr val="accent2">
                    <a:lumMod val="50000"/>
                  </a:schemeClr>
                </a:solidFill>
                <a:cs typeface="Mangal"/>
              </a:rPr>
              <a:t>!</a:t>
            </a:r>
            <a:endParaRPr lang="en-US" sz="7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234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Department of Hindi  Class B.A.I Year   व्याकरण - कारक</vt:lpstr>
      <vt:lpstr>कारक की परिभाषा</vt:lpstr>
      <vt:lpstr>कारक के भेद</vt:lpstr>
      <vt:lpstr>  कारकों की पहचान के चिह्न व लक्षण निम्न प्रकार हैं- </vt:lpstr>
      <vt:lpstr>    हिन्दी में कारक चिन्ह स्मरण करने के लिए  इस पद की रचना की गई हैं-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367</cp:revision>
  <dcterms:created xsi:type="dcterms:W3CDTF">2015-12-08T03:39:53Z</dcterms:created>
  <dcterms:modified xsi:type="dcterms:W3CDTF">2021-01-25T16:47:37Z</dcterms:modified>
</cp:coreProperties>
</file>